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4"/>
  </p:notesMasterIdLst>
  <p:sldIdLst>
    <p:sldId id="256" r:id="rId3"/>
  </p:sldIdLst>
  <p:sldSz cx="31683325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ção sem Título" id="{F9524B6A-D7A2-44D3-BC5D-83D61FCD674F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  <p15:guide id="3" pos="99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E7C"/>
    <a:srgbClr val="FF41EA"/>
    <a:srgbClr val="7B6273"/>
    <a:srgbClr val="5E2159"/>
    <a:srgbClr val="795E6E"/>
    <a:srgbClr val="75516B"/>
    <a:srgbClr val="E6E6E6"/>
    <a:srgbClr val="745A94"/>
    <a:srgbClr val="00A6A7"/>
    <a:srgbClr val="00A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2444" y="112"/>
      </p:cViewPr>
      <p:guideLst>
        <p:guide orient="horz" pos="13606"/>
        <p:guide pos="10204"/>
        <p:guide pos="99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71700" y="685800"/>
            <a:ext cx="2514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68494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2171700" y="685800"/>
            <a:ext cx="2514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585020" y="1730375"/>
            <a:ext cx="28513283" cy="7199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585020" y="10079036"/>
            <a:ext cx="28513283" cy="28511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66040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512762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365125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48101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483234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48450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48577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487046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502763" y="27760413"/>
            <a:ext cx="26930825" cy="85801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502763" y="18310276"/>
            <a:ext cx="26930825" cy="9450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l" rtl="0"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8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l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l" rtl="0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l" rtl="0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l" rtl="0">
              <a:spcBef>
                <a:spcPts val="1320"/>
              </a:spcBef>
              <a:buClr>
                <a:srgbClr val="888888"/>
              </a:buClr>
              <a:buFont typeface="Arial"/>
              <a:buNone/>
              <a:defRPr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l" rtl="0">
              <a:spcBef>
                <a:spcPts val="1320"/>
              </a:spcBef>
              <a:buClr>
                <a:srgbClr val="888888"/>
              </a:buClr>
              <a:buFont typeface="Arial"/>
              <a:buNone/>
              <a:defRPr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l" rtl="0">
              <a:spcBef>
                <a:spcPts val="1320"/>
              </a:spcBef>
              <a:buClr>
                <a:srgbClr val="888888"/>
              </a:buClr>
              <a:buFont typeface="Arial"/>
              <a:buNone/>
              <a:defRPr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l" rtl="0">
              <a:spcBef>
                <a:spcPts val="1320"/>
              </a:spcBef>
              <a:buClr>
                <a:srgbClr val="888888"/>
              </a:buClr>
              <a:buFont typeface="Arial"/>
              <a:buNone/>
              <a:defRPr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376250" y="13420202"/>
            <a:ext cx="26930825" cy="9260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4752499" y="24480362"/>
            <a:ext cx="22178328" cy="11040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ctr" rtl="0">
              <a:spcBef>
                <a:spcPts val="2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ctr" rtl="0">
              <a:spcBef>
                <a:spcPts val="22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ctr" rtl="0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ctr" rtl="0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ctr" rtl="0">
              <a:spcBef>
                <a:spcPts val="1900"/>
              </a:spcBef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ctr" rtl="0">
              <a:spcBef>
                <a:spcPts val="1900"/>
              </a:spcBef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ctr" rtl="0">
              <a:spcBef>
                <a:spcPts val="1900"/>
              </a:spcBef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ctr" rtl="0">
              <a:spcBef>
                <a:spcPts val="1900"/>
              </a:spcBef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 rot="5400000">
            <a:off x="-22079343" y="114382547"/>
            <a:ext cx="232223419" cy="25258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 rot="5400000">
            <a:off x="-72866166" y="89382423"/>
            <a:ext cx="232223419" cy="7525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66040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512762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365125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48101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483234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48450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48577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487046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585020" y="1730375"/>
            <a:ext cx="28513283" cy="7199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1585912" y="10078145"/>
            <a:ext cx="28511501" cy="285132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66040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512762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365125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48101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483234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48450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48577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487046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210153" y="30240446"/>
            <a:ext cx="19009994" cy="3570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6210153" y="3860055"/>
            <a:ext cx="19009994" cy="259203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l" rtl="0">
              <a:spcBef>
                <a:spcPts val="1900"/>
              </a:spcBef>
              <a:buClr>
                <a:schemeClr val="dk1"/>
              </a:buClr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l" rtl="0">
              <a:spcBef>
                <a:spcPts val="1900"/>
              </a:spcBef>
              <a:buClr>
                <a:schemeClr val="dk1"/>
              </a:buClr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l" rtl="0">
              <a:spcBef>
                <a:spcPts val="1900"/>
              </a:spcBef>
              <a:buClr>
                <a:schemeClr val="dk1"/>
              </a:buClr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l" rtl="0">
              <a:spcBef>
                <a:spcPts val="1900"/>
              </a:spcBef>
              <a:buClr>
                <a:schemeClr val="dk1"/>
              </a:buClr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210153" y="33810503"/>
            <a:ext cx="19009994" cy="5070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584168" y="1720025"/>
            <a:ext cx="10423595" cy="73201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2387299" y="1720028"/>
            <a:ext cx="17711859" cy="36870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66040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512762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365125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48101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483234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48450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48577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487046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584168" y="9040136"/>
            <a:ext cx="10423595" cy="295504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585020" y="1730375"/>
            <a:ext cx="28513283" cy="7199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584167" y="1730027"/>
            <a:ext cx="28514992" cy="720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584167" y="9670146"/>
            <a:ext cx="13998970" cy="4030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1584167" y="13700203"/>
            <a:ext cx="13998970" cy="24890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90170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747712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542925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600075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601663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603884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605155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606425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607696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16094691" y="9670146"/>
            <a:ext cx="14004468" cy="4030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16094691" y="13700203"/>
            <a:ext cx="14004468" cy="24890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90170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747712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542925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600075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601663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603884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605155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606425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607696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585020" y="1730375"/>
            <a:ext cx="28513283" cy="7199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5616092" y="63500944"/>
            <a:ext cx="50258774" cy="179622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781050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633412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542925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544513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546734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548005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549275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550546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56402918" y="63500944"/>
            <a:ext cx="50258774" cy="179622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781050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633412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542925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544513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546734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548005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549275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550546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585020" y="1730375"/>
            <a:ext cx="28513283" cy="7199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585020" y="10079036"/>
            <a:ext cx="28513283" cy="28511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66040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512762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365125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48101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483234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48450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48577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487046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8507258" y="711201"/>
            <a:ext cx="22620300" cy="193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CONGRESSO INTERNACIONAL MULTIDISCIPLINAR DE ONCOLOGIA - CIMO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2088003" y="11747501"/>
            <a:ext cx="12872659" cy="676275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77" name="Shape 77" descr="C:\Documents and Settings\Usuário\Desktop\IMAGEM COMUNICAÇÃO 2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1683325" cy="859948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7403486" y="571501"/>
            <a:ext cx="22620300" cy="193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CONGRESSO INTERNACIONAL MULTIDISCIPLINAR DE ONCOLOGIA - CIMO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2018146" y="18391188"/>
            <a:ext cx="12872659" cy="676275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80" name="Shape 80" descr="C:\Documents and Settings\Usuário\Desktop\IMAGEM COMUNICAÇÃO 2.tif"/>
          <p:cNvPicPr preferRelativeResize="0"/>
          <p:nvPr/>
        </p:nvPicPr>
        <p:blipFill rotWithShape="1">
          <a:blip r:embed="rId4">
            <a:alphaModFix/>
          </a:blip>
          <a:srcRect t="65397" r="23983" b="918"/>
          <a:stretch/>
        </p:blipFill>
        <p:spPr>
          <a:xfrm>
            <a:off x="1" y="40957500"/>
            <a:ext cx="31778022" cy="224313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585020" y="1730375"/>
            <a:ext cx="28513283" cy="7199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585020" y="10079036"/>
            <a:ext cx="28513283" cy="28511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66040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512762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365125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48101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483234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48450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48577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487046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9059919" y="32424687"/>
            <a:ext cx="178527" cy="460374"/>
          </a:xfrm>
          <a:prstGeom prst="rect">
            <a:avLst/>
          </a:prstGeom>
          <a:noFill/>
          <a:ln>
            <a:noFill/>
          </a:ln>
        </p:spPr>
        <p:txBody>
          <a:bodyPr lIns="90350" tIns="45175" rIns="90350" bIns="45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-1551" y="24407144"/>
            <a:ext cx="7113184" cy="676275"/>
          </a:xfrm>
          <a:prstGeom prst="rect">
            <a:avLst/>
          </a:prstGeom>
          <a:noFill/>
          <a:ln>
            <a:noFill/>
          </a:ln>
        </p:spPr>
        <p:txBody>
          <a:bodyPr lIns="90350" tIns="45175" rIns="90350" bIns="45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5643729" y="22364700"/>
            <a:ext cx="180080" cy="1400174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2407801" y="38066662"/>
            <a:ext cx="180080" cy="384174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2407801" y="38180962"/>
            <a:ext cx="229757" cy="1030286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br>
              <a:rPr lang="en-US" sz="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9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1224859" y="37085587"/>
            <a:ext cx="180080" cy="384174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224859" y="37885687"/>
            <a:ext cx="180080" cy="384174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1224859" y="37885687"/>
            <a:ext cx="180080" cy="384174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1224859" y="37885687"/>
            <a:ext cx="180080" cy="384174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2083347" y="25691432"/>
            <a:ext cx="12874212" cy="676275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6555657" y="12921325"/>
            <a:ext cx="14375402" cy="468936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r>
              <a:rPr lang="pt-BR" sz="5400" dirty="0"/>
              <a:t>Os resultados obtidos devem ser apresentados de forma sucinta. Tabelas e gráficos devem seguir os mesmos critérios das figuras, centralizados na página com legendas seguindo a numeração em ordem crescente.</a:t>
            </a:r>
            <a:endParaRPr lang="pt-BR" sz="5400" b="1" dirty="0"/>
          </a:p>
        </p:txBody>
      </p:sp>
      <p:sp>
        <p:nvSpPr>
          <p:cNvPr id="103" name="Shape 103"/>
          <p:cNvSpPr txBox="1"/>
          <p:nvPr/>
        </p:nvSpPr>
        <p:spPr>
          <a:xfrm>
            <a:off x="911928" y="12815332"/>
            <a:ext cx="14853545" cy="4227404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t" anchorCtr="0">
            <a:no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concisa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apresentando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dirty="0"/>
              <a:t>o </a:t>
            </a:r>
            <a:r>
              <a:rPr lang="en-US" sz="5400" dirty="0" err="1"/>
              <a:t>contexto</a:t>
            </a:r>
            <a:r>
              <a:rPr lang="en-US" sz="5400" dirty="0"/>
              <a:t> do </a:t>
            </a:r>
            <a:r>
              <a:rPr lang="en-US" sz="5400" dirty="0" err="1"/>
              <a:t>trabalho</a:t>
            </a:r>
            <a:r>
              <a:rPr lang="en-US" sz="5400" dirty="0"/>
              <a:t>, as </a:t>
            </a:r>
            <a:r>
              <a:rPr lang="en-US" sz="5400" dirty="0" err="1"/>
              <a:t>motivações</a:t>
            </a:r>
            <a:r>
              <a:rPr lang="en-US" sz="5400" dirty="0"/>
              <a:t> e a </a:t>
            </a:r>
            <a:r>
              <a:rPr lang="en-US" sz="5400" dirty="0" err="1"/>
              <a:t>sua</a:t>
            </a:r>
            <a:r>
              <a:rPr lang="en-US" sz="5400" dirty="0"/>
              <a:t> </a:t>
            </a:r>
            <a:r>
              <a:rPr lang="en-US" sz="5400" dirty="0" err="1"/>
              <a:t>importância</a:t>
            </a:r>
            <a:r>
              <a:rPr lang="en-US" sz="5400" dirty="0"/>
              <a:t> </a:t>
            </a:r>
            <a:r>
              <a:rPr lang="en-US" sz="5400" dirty="0" err="1"/>
              <a:t>para</a:t>
            </a:r>
            <a:r>
              <a:rPr lang="en-US" sz="5400" dirty="0"/>
              <a:t> a </a:t>
            </a:r>
            <a:r>
              <a:rPr lang="en-US" sz="5400" dirty="0" err="1"/>
              <a:t>sociedade</a:t>
            </a:r>
            <a:r>
              <a:rPr lang="en-US" sz="5400" dirty="0"/>
              <a:t>, </a:t>
            </a:r>
            <a:r>
              <a:rPr lang="en-US" sz="5400" dirty="0" err="1"/>
              <a:t>para</a:t>
            </a:r>
            <a:r>
              <a:rPr lang="en-US" sz="5400" dirty="0"/>
              <a:t> a </a:t>
            </a:r>
            <a:r>
              <a:rPr lang="en-US" sz="5400" dirty="0" err="1"/>
              <a:t>área</a:t>
            </a:r>
            <a:r>
              <a:rPr lang="en-US" sz="5400" dirty="0"/>
              <a:t> de </a:t>
            </a:r>
            <a:r>
              <a:rPr lang="en-US" sz="5400" dirty="0" err="1"/>
              <a:t>estudo</a:t>
            </a:r>
            <a:r>
              <a:rPr lang="en-US" sz="5400" dirty="0"/>
              <a:t> </a:t>
            </a:r>
            <a:r>
              <a:rPr lang="en-US" sz="5400" dirty="0" err="1"/>
              <a:t>ou</a:t>
            </a:r>
            <a:r>
              <a:rPr lang="en-US" sz="5400" dirty="0"/>
              <a:t> </a:t>
            </a:r>
            <a:r>
              <a:rPr lang="en-US" sz="5400" dirty="0" err="1"/>
              <a:t>para</a:t>
            </a:r>
            <a:r>
              <a:rPr lang="en-US" sz="5400" dirty="0"/>
              <a:t> o </a:t>
            </a:r>
            <a:r>
              <a:rPr lang="en-US" sz="5400" dirty="0" err="1"/>
              <a:t>público-alvo</a:t>
            </a:r>
            <a:r>
              <a:rPr lang="en-US" sz="5400" dirty="0">
                <a:solidFill>
                  <a:schemeClr val="dk1"/>
                </a:solidFill>
              </a:rPr>
              <a:t>.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5400" dirty="0">
              <a:solidFill>
                <a:schemeClr val="dk1"/>
              </a:solidFill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891773" y="31429954"/>
            <a:ext cx="14681228" cy="7208837"/>
          </a:xfrm>
          <a:prstGeom prst="rect">
            <a:avLst/>
          </a:prstGeom>
          <a:noFill/>
          <a:ln>
            <a:noFill/>
          </a:ln>
        </p:spPr>
        <p:txBody>
          <a:bodyPr lIns="431800" tIns="215875" rIns="431800" bIns="2158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Descrição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as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etapas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execução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</a:t>
            </a:r>
            <a:r>
              <a:rPr lang="en-US" sz="5400" dirty="0" err="1">
                <a:solidFill>
                  <a:schemeClr val="dk1"/>
                </a:solidFill>
              </a:rPr>
              <a:t>ação</a:t>
            </a:r>
            <a:r>
              <a:rPr lang="en-US" sz="5400" dirty="0">
                <a:solidFill>
                  <a:schemeClr val="dk1"/>
                </a:solidFill>
              </a:rPr>
              <a:t> da </a:t>
            </a:r>
            <a:r>
              <a:rPr lang="en-US" sz="5400" dirty="0" err="1">
                <a:solidFill>
                  <a:schemeClr val="dk1"/>
                </a:solidFill>
              </a:rPr>
              <a:t>equipe</a:t>
            </a:r>
            <a:r>
              <a:rPr lang="en-US" sz="5400" dirty="0">
                <a:solidFill>
                  <a:schemeClr val="dk1"/>
                </a:solidFill>
              </a:rPr>
              <a:t>,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materiais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utilizados</a:t>
            </a:r>
            <a:r>
              <a:rPr lang="en-US" sz="5400" dirty="0">
                <a:solidFill>
                  <a:schemeClr val="dk1"/>
                </a:solidFill>
              </a:rPr>
              <a:t>, etc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6708688" y="26106437"/>
            <a:ext cx="14117700" cy="2393950"/>
          </a:xfrm>
          <a:prstGeom prst="rect">
            <a:avLst/>
          </a:prstGeom>
          <a:noFill/>
          <a:ln>
            <a:noFill/>
          </a:ln>
        </p:spPr>
        <p:txBody>
          <a:bodyPr lIns="431800" tIns="215875" rIns="431800" bIns="215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891773" y="29815925"/>
            <a:ext cx="14814179" cy="1571763"/>
          </a:xfrm>
          <a:prstGeom prst="rect">
            <a:avLst/>
          </a:prstGeom>
          <a:gradFill>
            <a:gsLst>
              <a:gs pos="0">
                <a:srgbClr val="5E2159"/>
              </a:gs>
              <a:gs pos="23000">
                <a:srgbClr val="FF41EA"/>
              </a:gs>
              <a:gs pos="69000">
                <a:srgbClr val="7B6273"/>
              </a:gs>
              <a:gs pos="97000">
                <a:srgbClr val="932E7C"/>
              </a:gs>
            </a:gsLst>
            <a:path path="circle">
              <a:fillToRect l="50000" t="50000" r="50000" b="50000"/>
            </a:path>
          </a:gra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  <a:buFont typeface="Arial"/>
            </a:pPr>
            <a:r>
              <a:rPr lang="en-US" sz="6600" b="1">
                <a:solidFill>
                  <a:schemeClr val="lt1"/>
                </a:solidFill>
              </a:rPr>
              <a:t> MÉTODOS</a:t>
            </a:r>
            <a:endParaRPr lang="en-US" sz="6600" b="1" dirty="0">
              <a:solidFill>
                <a:schemeClr val="lt1"/>
              </a:solidFill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16503947" y="36744030"/>
            <a:ext cx="14427112" cy="1374107"/>
          </a:xfrm>
          <a:prstGeom prst="rect">
            <a:avLst/>
          </a:prstGeom>
          <a:gradFill>
            <a:gsLst>
              <a:gs pos="0">
                <a:srgbClr val="5E2159"/>
              </a:gs>
              <a:gs pos="23000">
                <a:srgbClr val="FF41EA"/>
              </a:gs>
              <a:gs pos="69000">
                <a:srgbClr val="7B6273"/>
              </a:gs>
              <a:gs pos="97000">
                <a:srgbClr val="932E7C"/>
              </a:gs>
            </a:gsLst>
            <a:path path="circle">
              <a:fillToRect l="50000" t="50000" r="50000" b="50000"/>
            </a:path>
          </a:gra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  <a:buFont typeface="Arial"/>
            </a:pPr>
            <a:r>
              <a:rPr lang="en-US" sz="6600" b="1" dirty="0">
                <a:solidFill>
                  <a:schemeClr val="lt1"/>
                </a:solidFill>
              </a:rPr>
              <a:t>REFERÊNCIAS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16503947" y="38118137"/>
            <a:ext cx="14427112" cy="3751438"/>
          </a:xfrm>
          <a:prstGeom prst="rect">
            <a:avLst/>
          </a:prstGeom>
          <a:noFill/>
          <a:ln>
            <a:noFill/>
          </a:ln>
        </p:spPr>
        <p:txBody>
          <a:bodyPr lIns="431800" tIns="215875" rIns="431800" bIns="21587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SEGUIR AS NORMAS DA ABNT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Exemplo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SOBRENOME, A. </a:t>
            </a:r>
            <a:r>
              <a:rPr lang="en-US" sz="4400" dirty="0">
                <a:solidFill>
                  <a:schemeClr val="dk1"/>
                </a:solidFill>
              </a:rPr>
              <a:t>et al. Nome </a:t>
            </a:r>
            <a:r>
              <a:rPr lang="en-US" sz="4400" dirty="0" err="1">
                <a:solidFill>
                  <a:schemeClr val="dk1"/>
                </a:solidFill>
              </a:rPr>
              <a:t>revista</a:t>
            </a:r>
            <a:r>
              <a:rPr lang="en-US" sz="4400" dirty="0">
                <a:solidFill>
                  <a:schemeClr val="dk1"/>
                </a:solidFill>
              </a:rPr>
              <a:t>. </a:t>
            </a:r>
            <a:r>
              <a:rPr lang="en-US" sz="4400" dirty="0" err="1">
                <a:solidFill>
                  <a:schemeClr val="dk1"/>
                </a:solidFill>
              </a:rPr>
              <a:t>Ano</a:t>
            </a:r>
            <a:r>
              <a:rPr lang="en-US" sz="4400" dirty="0">
                <a:solidFill>
                  <a:schemeClr val="dk1"/>
                </a:solidFill>
              </a:rPr>
              <a:t> de </a:t>
            </a:r>
            <a:r>
              <a:rPr lang="en-US" sz="4400" dirty="0" err="1">
                <a:solidFill>
                  <a:schemeClr val="dk1"/>
                </a:solidFill>
              </a:rPr>
              <a:t>publicação</a:t>
            </a:r>
            <a:r>
              <a:rPr lang="en-US" sz="4400" dirty="0">
                <a:solidFill>
                  <a:schemeClr val="dk1"/>
                </a:solidFill>
              </a:rPr>
              <a:t>. </a:t>
            </a:r>
            <a:r>
              <a:rPr lang="en-US" sz="4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4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letra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mínimo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44 –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400" dirty="0">
                <a:solidFill>
                  <a:schemeClr val="dk1"/>
                </a:solidFill>
              </a:rPr>
              <a:t> </a:t>
            </a:r>
            <a:r>
              <a:rPr lang="en-US" sz="4400" dirty="0" err="1">
                <a:solidFill>
                  <a:schemeClr val="dk1"/>
                </a:solidFill>
              </a:rPr>
              <a:t>So</a:t>
            </a:r>
            <a:r>
              <a:rPr lang="en-US" sz="4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mente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que </a:t>
            </a:r>
            <a:r>
              <a:rPr lang="en-US" sz="4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aparecerem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4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poster</a:t>
            </a:r>
            <a:r>
              <a:rPr lang="en-US" sz="4400" dirty="0">
                <a:solidFill>
                  <a:schemeClr val="dk1"/>
                </a:solidFill>
              </a:rPr>
              <a:t>. </a:t>
            </a:r>
            <a:r>
              <a:rPr lang="en-US" sz="4400" dirty="0" err="1">
                <a:solidFill>
                  <a:schemeClr val="dk1"/>
                </a:solidFill>
              </a:rPr>
              <a:t>Ou</a:t>
            </a:r>
            <a:r>
              <a:rPr lang="en-US" sz="4400" dirty="0">
                <a:solidFill>
                  <a:schemeClr val="dk1"/>
                </a:solidFill>
              </a:rPr>
              <a:t> 3 </a:t>
            </a:r>
            <a:r>
              <a:rPr lang="en-US" sz="4400" dirty="0" err="1">
                <a:solidFill>
                  <a:schemeClr val="dk1"/>
                </a:solidFill>
              </a:rPr>
              <a:t>mais</a:t>
            </a:r>
            <a:r>
              <a:rPr lang="en-US" sz="4400" dirty="0">
                <a:solidFill>
                  <a:schemeClr val="dk1"/>
                </a:solidFill>
              </a:rPr>
              <a:t> </a:t>
            </a:r>
            <a:r>
              <a:rPr lang="en-US" sz="4400" dirty="0" err="1">
                <a:solidFill>
                  <a:schemeClr val="dk1"/>
                </a:solidFill>
              </a:rPr>
              <a:t>importantes</a:t>
            </a:r>
            <a:endParaRPr lang="en-US" sz="4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16555657" y="26424642"/>
            <a:ext cx="14375402" cy="3356140"/>
          </a:xfrm>
          <a:prstGeom prst="rect">
            <a:avLst/>
          </a:prstGeom>
          <a:noFill/>
          <a:ln>
            <a:noFill/>
          </a:ln>
        </p:spPr>
        <p:txBody>
          <a:bodyPr lIns="431800" tIns="215875" rIns="431800" bIns="2158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figuras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numeradas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com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legendas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explicativas</a:t>
            </a:r>
            <a:endParaRPr lang="en-US" sz="5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6555657" y="19235463"/>
            <a:ext cx="14375402" cy="6570228"/>
            <a:chOff x="16348393" y="17886511"/>
            <a:chExt cx="14681228" cy="7816241"/>
          </a:xfrm>
        </p:grpSpPr>
        <p:pic>
          <p:nvPicPr>
            <p:cNvPr id="115" name="Shape 115"/>
            <p:cNvPicPr preferRelativeResize="0"/>
            <p:nvPr/>
          </p:nvPicPr>
          <p:blipFill rotWithShape="1">
            <a:blip r:embed="rId3">
              <a:alphaModFix/>
            </a:blip>
            <a:srcRect t="9136"/>
            <a:stretch/>
          </p:blipFill>
          <p:spPr>
            <a:xfrm>
              <a:off x="19402135" y="19026121"/>
              <a:ext cx="8653184" cy="63180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Shape 117"/>
            <p:cNvSpPr txBox="1"/>
            <p:nvPr/>
          </p:nvSpPr>
          <p:spPr>
            <a:xfrm>
              <a:off x="16348393" y="17886511"/>
              <a:ext cx="14681228" cy="7816241"/>
            </a:xfrm>
            <a:prstGeom prst="rect">
              <a:avLst/>
            </a:prstGeom>
            <a:noFill/>
            <a:ln>
              <a:noFill/>
            </a:ln>
          </p:spPr>
          <p:txBody>
            <a:bodyPr lIns="431800" tIns="215875" rIns="431800" bIns="215875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4400" b="1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Figura</a:t>
              </a:r>
              <a:r>
                <a:rPr lang="en-US" sz="4400" b="1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1:</a:t>
              </a:r>
              <a:r>
                <a:rPr lang="en-US" sz="44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4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Gráfico</a:t>
              </a:r>
              <a:r>
                <a:rPr lang="en-US" sz="4400" dirty="0">
                  <a:solidFill>
                    <a:schemeClr val="dk1"/>
                  </a:solidFill>
                </a:rPr>
                <a:t> </a:t>
              </a:r>
              <a:endPara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Shape 120"/>
          <p:cNvSpPr/>
          <p:nvPr/>
        </p:nvSpPr>
        <p:spPr>
          <a:xfrm>
            <a:off x="911929" y="11198715"/>
            <a:ext cx="14911880" cy="1605421"/>
          </a:xfrm>
          <a:prstGeom prst="rect">
            <a:avLst/>
          </a:prstGeom>
          <a:gradFill>
            <a:gsLst>
              <a:gs pos="0">
                <a:srgbClr val="5E2159"/>
              </a:gs>
              <a:gs pos="23000">
                <a:srgbClr val="FF41EA"/>
              </a:gs>
              <a:gs pos="69000">
                <a:srgbClr val="7B6273"/>
              </a:gs>
              <a:gs pos="97000">
                <a:srgbClr val="932E7C"/>
              </a:gs>
            </a:gsLst>
            <a:path path="circle">
              <a:fillToRect l="50000" t="50000" r="50000" b="50000"/>
            </a:path>
          </a:gra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</a:p>
        </p:txBody>
      </p:sp>
      <p:sp>
        <p:nvSpPr>
          <p:cNvPr id="34" name="Shape 107">
            <a:extLst>
              <a:ext uri="{FF2B5EF4-FFF2-40B4-BE49-F238E27FC236}">
                <a16:creationId xmlns:a16="http://schemas.microsoft.com/office/drawing/2014/main" id="{82FF78EE-B678-4E3F-B3C0-9445F85ECD52}"/>
              </a:ext>
            </a:extLst>
          </p:cNvPr>
          <p:cNvSpPr/>
          <p:nvPr/>
        </p:nvSpPr>
        <p:spPr>
          <a:xfrm>
            <a:off x="543755" y="21542815"/>
            <a:ext cx="14853546" cy="1577975"/>
          </a:xfrm>
          <a:prstGeom prst="rect">
            <a:avLst/>
          </a:prstGeom>
          <a:gradFill>
            <a:gsLst>
              <a:gs pos="0">
                <a:srgbClr val="5E2159"/>
              </a:gs>
              <a:gs pos="23000">
                <a:srgbClr val="FF41EA"/>
              </a:gs>
              <a:gs pos="69000">
                <a:srgbClr val="7B6273"/>
              </a:gs>
              <a:gs pos="97000">
                <a:srgbClr val="932E7C"/>
              </a:gs>
            </a:gsLst>
            <a:path path="circle">
              <a:fillToRect l="50000" t="50000" r="50000" b="50000"/>
            </a:path>
          </a:gra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  <a:buFont typeface="Arial"/>
            </a:pPr>
            <a:r>
              <a:rPr lang="en-US" sz="6600" b="1">
                <a:solidFill>
                  <a:schemeClr val="lt1"/>
                </a:solidFill>
              </a:rPr>
              <a:t>OBJETIVOS</a:t>
            </a:r>
            <a:endParaRPr lang="en-US" sz="6600" b="1" dirty="0">
              <a:solidFill>
                <a:schemeClr val="lt1"/>
              </a:solidFill>
            </a:endParaRPr>
          </a:p>
        </p:txBody>
      </p:sp>
      <p:sp>
        <p:nvSpPr>
          <p:cNvPr id="38" name="Shape 107"/>
          <p:cNvSpPr/>
          <p:nvPr/>
        </p:nvSpPr>
        <p:spPr>
          <a:xfrm>
            <a:off x="16531691" y="11066556"/>
            <a:ext cx="14466383" cy="1737579"/>
          </a:xfrm>
          <a:prstGeom prst="rect">
            <a:avLst/>
          </a:prstGeom>
          <a:gradFill>
            <a:gsLst>
              <a:gs pos="0">
                <a:srgbClr val="5E2159"/>
              </a:gs>
              <a:gs pos="23000">
                <a:srgbClr val="FF41EA"/>
              </a:gs>
              <a:gs pos="69000">
                <a:srgbClr val="7B6273"/>
              </a:gs>
              <a:gs pos="97000">
                <a:srgbClr val="932E7C"/>
              </a:gs>
            </a:gsLst>
            <a:path path="circle">
              <a:fillToRect l="50000" t="50000" r="50000" b="50000"/>
            </a:path>
          </a:gra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  <a:buFont typeface="Arial"/>
            </a:pPr>
            <a:r>
              <a:rPr lang="en-US" sz="6600" b="1" dirty="0">
                <a:solidFill>
                  <a:schemeClr val="lt1"/>
                </a:solidFill>
              </a:rPr>
              <a:t>RESULTADOS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21495" y="23213589"/>
            <a:ext cx="1481417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 err="1">
                <a:solidFill>
                  <a:schemeClr val="dk1"/>
                </a:solidFill>
              </a:rPr>
              <a:t>Listar</a:t>
            </a:r>
            <a:r>
              <a:rPr lang="en-US" sz="5400" dirty="0">
                <a:solidFill>
                  <a:schemeClr val="dk1"/>
                </a:solidFill>
              </a:rPr>
              <a:t> de </a:t>
            </a:r>
            <a:r>
              <a:rPr lang="en-US" sz="5400" dirty="0" err="1">
                <a:solidFill>
                  <a:schemeClr val="dk1"/>
                </a:solidFill>
              </a:rPr>
              <a:t>maneira</a:t>
            </a:r>
            <a:r>
              <a:rPr lang="en-US" sz="5400" dirty="0">
                <a:solidFill>
                  <a:schemeClr val="dk1"/>
                </a:solidFill>
              </a:rPr>
              <a:t> </a:t>
            </a:r>
            <a:r>
              <a:rPr lang="en-US" sz="5400" dirty="0" err="1">
                <a:solidFill>
                  <a:schemeClr val="dk1"/>
                </a:solidFill>
              </a:rPr>
              <a:t>sucinta</a:t>
            </a:r>
            <a:r>
              <a:rPr lang="en-US" sz="5400" dirty="0">
                <a:solidFill>
                  <a:schemeClr val="dk1"/>
                </a:solidFill>
              </a:rPr>
              <a:t> </a:t>
            </a:r>
            <a:r>
              <a:rPr lang="en-US" sz="5400" dirty="0" err="1">
                <a:solidFill>
                  <a:schemeClr val="dk1"/>
                </a:solidFill>
              </a:rPr>
              <a:t>os</a:t>
            </a:r>
            <a:r>
              <a:rPr lang="en-US" sz="5400" dirty="0">
                <a:solidFill>
                  <a:schemeClr val="dk1"/>
                </a:solidFill>
              </a:rPr>
              <a:t> </a:t>
            </a:r>
            <a:r>
              <a:rPr lang="en-US" sz="5400" dirty="0" err="1">
                <a:solidFill>
                  <a:schemeClr val="dk1"/>
                </a:solidFill>
              </a:rPr>
              <a:t>objetivos</a:t>
            </a:r>
            <a:r>
              <a:rPr lang="en-US" sz="5400" dirty="0">
                <a:solidFill>
                  <a:schemeClr val="dk1"/>
                </a:solidFill>
              </a:rPr>
              <a:t> </a:t>
            </a:r>
            <a:r>
              <a:rPr lang="en-US" sz="5400" dirty="0" err="1">
                <a:solidFill>
                  <a:schemeClr val="dk1"/>
                </a:solidFill>
              </a:rPr>
              <a:t>gerais</a:t>
            </a:r>
            <a:r>
              <a:rPr lang="en-US" sz="5400" dirty="0">
                <a:solidFill>
                  <a:schemeClr val="dk1"/>
                </a:solidFill>
              </a:rPr>
              <a:t> e </a:t>
            </a:r>
            <a:r>
              <a:rPr lang="en-US" sz="5400" dirty="0" err="1">
                <a:solidFill>
                  <a:schemeClr val="dk1"/>
                </a:solidFill>
              </a:rPr>
              <a:t>específicos</a:t>
            </a:r>
            <a:r>
              <a:rPr lang="en-US" sz="5400" dirty="0">
                <a:solidFill>
                  <a:schemeClr val="dk1"/>
                </a:solidFill>
              </a:rPr>
              <a:t> do </a:t>
            </a:r>
            <a:r>
              <a:rPr lang="en-US" sz="5400" dirty="0" err="1">
                <a:solidFill>
                  <a:schemeClr val="dk1"/>
                </a:solidFill>
              </a:rPr>
              <a:t>trabalho</a:t>
            </a:r>
            <a:endParaRPr lang="en-US" sz="5400" b="1" dirty="0">
              <a:solidFill>
                <a:schemeClr val="dk1"/>
              </a:solidFill>
            </a:endParaRPr>
          </a:p>
          <a:p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16555657" y="31557723"/>
            <a:ext cx="143754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400" dirty="0"/>
              <a:t>A conclusão deve conter uma breve análise dos resultados obtidos. Comentar também as perspectivas futuras do trabalho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911930" y="5457207"/>
            <a:ext cx="30086144" cy="2776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6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t-BR" sz="96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pt-BR" sz="9600" b="1" dirty="0">
                <a:solidFill>
                  <a:schemeClr val="tx1"/>
                </a:solidFill>
                <a:latin typeface="+mj-lt"/>
              </a:rPr>
              <a:t>TÍTULO DO TRABALHO TÍTULO DO TRABALHO</a:t>
            </a:r>
          </a:p>
          <a:p>
            <a:pPr algn="ctr"/>
            <a:r>
              <a:rPr lang="pt-BR" sz="9600" b="1" dirty="0">
                <a:solidFill>
                  <a:schemeClr val="tx1"/>
                </a:solidFill>
                <a:latin typeface="+mj-lt"/>
              </a:rPr>
              <a:t>TÍTULO DO TRABALHO</a:t>
            </a:r>
          </a:p>
          <a:p>
            <a:pPr algn="ctr"/>
            <a:endParaRPr lang="pt-BR" sz="96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t-BR" sz="9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Shape 107"/>
          <p:cNvSpPr/>
          <p:nvPr/>
        </p:nvSpPr>
        <p:spPr>
          <a:xfrm>
            <a:off x="16521704" y="29816711"/>
            <a:ext cx="14409355" cy="1577975"/>
          </a:xfrm>
          <a:prstGeom prst="rect">
            <a:avLst/>
          </a:prstGeom>
          <a:gradFill>
            <a:gsLst>
              <a:gs pos="0">
                <a:srgbClr val="5E2159"/>
              </a:gs>
              <a:gs pos="23000">
                <a:srgbClr val="FF41EA"/>
              </a:gs>
              <a:gs pos="69000">
                <a:srgbClr val="7B6273"/>
              </a:gs>
              <a:gs pos="97000">
                <a:srgbClr val="932E7C"/>
              </a:gs>
            </a:gsLst>
            <a:path path="circle">
              <a:fillToRect l="50000" t="50000" r="50000" b="50000"/>
            </a:path>
          </a:gra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  <a:buFont typeface="Arial"/>
            </a:pPr>
            <a:r>
              <a:rPr lang="en-US" sz="6600" b="1">
                <a:solidFill>
                  <a:schemeClr val="lt1"/>
                </a:solidFill>
              </a:rPr>
              <a:t>CONCLUSÃO</a:t>
            </a:r>
            <a:endParaRPr lang="en-US" sz="6600" b="1" dirty="0">
              <a:solidFill>
                <a:schemeClr val="lt1"/>
              </a:solidFill>
            </a:endParaRPr>
          </a:p>
        </p:txBody>
      </p:sp>
      <p:sp>
        <p:nvSpPr>
          <p:cNvPr id="2" name="AutoShape 2" descr="Visualização da image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F2F6CE6-CE5F-41E2-84B2-325930CD52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202"/>
          <a:stretch/>
        </p:blipFill>
        <p:spPr>
          <a:xfrm>
            <a:off x="50641" y="-1758054"/>
            <a:ext cx="31632684" cy="6243961"/>
          </a:xfrm>
          <a:prstGeom prst="rect">
            <a:avLst/>
          </a:prstGeom>
          <a:solidFill>
            <a:srgbClr val="FF41EA"/>
          </a:solidFill>
        </p:spPr>
      </p:pic>
      <p:sp>
        <p:nvSpPr>
          <p:cNvPr id="35" name="Shape 91">
            <a:extLst>
              <a:ext uri="{FF2B5EF4-FFF2-40B4-BE49-F238E27FC236}">
                <a16:creationId xmlns:a16="http://schemas.microsoft.com/office/drawing/2014/main" id="{C8EB9CCE-4105-4A9F-9E8E-83FE226B7C9B}"/>
              </a:ext>
            </a:extLst>
          </p:cNvPr>
          <p:cNvSpPr txBox="1"/>
          <p:nvPr/>
        </p:nvSpPr>
        <p:spPr>
          <a:xfrm>
            <a:off x="911930" y="8738076"/>
            <a:ext cx="30019130" cy="1302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4000" i="0" u="none" strike="noStrike" cap="none" dirty="0">
                <a:solidFill>
                  <a:schemeClr val="dk1"/>
                </a:solidFill>
                <a:sym typeface="Arial"/>
              </a:rPr>
              <a:t>Nome </a:t>
            </a:r>
            <a:r>
              <a:rPr lang="en-US" sz="4000" i="0" u="none" strike="noStrike" cap="none" dirty="0" err="1">
                <a:solidFill>
                  <a:schemeClr val="dk1"/>
                </a:solidFill>
                <a:sym typeface="Arial"/>
              </a:rPr>
              <a:t>completo</a:t>
            </a:r>
            <a:r>
              <a:rPr lang="en-US" sz="4000" i="0" u="none" strike="noStrike" cap="none" dirty="0">
                <a:solidFill>
                  <a:schemeClr val="dk1"/>
                </a:solidFill>
                <a:sym typeface="Arial"/>
              </a:rPr>
              <a:t> do autor</a:t>
            </a:r>
            <a:r>
              <a:rPr lang="en-US" sz="4000" i="0" u="none" strike="noStrike" cap="none" baseline="30000" dirty="0">
                <a:solidFill>
                  <a:schemeClr val="dk1"/>
                </a:solidFill>
                <a:sym typeface="Arial"/>
              </a:rPr>
              <a:t>1</a:t>
            </a:r>
            <a:r>
              <a:rPr lang="en-US" sz="4000" i="0" u="none" strike="noStrike" cap="none" dirty="0">
                <a:solidFill>
                  <a:schemeClr val="dk1"/>
                </a:solidFill>
                <a:sym typeface="Arial"/>
              </a:rPr>
              <a:t>; Nome </a:t>
            </a:r>
            <a:r>
              <a:rPr lang="en-US" sz="4000" i="0" u="none" strike="noStrike" cap="none" dirty="0" err="1">
                <a:solidFill>
                  <a:schemeClr val="dk1"/>
                </a:solidFill>
                <a:sym typeface="Arial"/>
              </a:rPr>
              <a:t>completo</a:t>
            </a:r>
            <a:r>
              <a:rPr lang="en-US" sz="4000" i="0" u="none" strike="noStrike" cap="none" dirty="0">
                <a:solidFill>
                  <a:schemeClr val="dk1"/>
                </a:solidFill>
                <a:sym typeface="Arial"/>
              </a:rPr>
              <a:t> do </a:t>
            </a:r>
            <a:r>
              <a:rPr lang="en-US" sz="4000" i="0" u="none" strike="noStrike" cap="none" dirty="0" err="1">
                <a:solidFill>
                  <a:schemeClr val="dk1"/>
                </a:solidFill>
                <a:sym typeface="Arial"/>
              </a:rPr>
              <a:t>autor</a:t>
            </a:r>
            <a:r>
              <a:rPr lang="en-US" sz="400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4000" i="0" u="none" strike="noStrike" cap="none" baseline="30000" dirty="0">
                <a:solidFill>
                  <a:schemeClr val="dk1"/>
                </a:solidFill>
                <a:sym typeface="Arial"/>
              </a:rPr>
              <a:t>1 </a:t>
            </a:r>
            <a:r>
              <a:rPr lang="en-US" sz="4000" i="0" u="none" strike="noStrike" cap="none" dirty="0">
                <a:solidFill>
                  <a:schemeClr val="dk1"/>
                </a:solidFill>
                <a:sym typeface="Arial"/>
              </a:rPr>
              <a:t>; Nome Professor </a:t>
            </a:r>
            <a:r>
              <a:rPr lang="en-US" sz="4000" i="0" u="none" strike="noStrike" cap="none" dirty="0" err="1">
                <a:solidFill>
                  <a:schemeClr val="dk1"/>
                </a:solidFill>
                <a:sym typeface="Arial"/>
              </a:rPr>
              <a:t>orientador</a:t>
            </a:r>
            <a:r>
              <a:rPr lang="en-US" sz="400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4000" i="0" u="none" strike="noStrike" cap="none" baseline="30000" dirty="0">
                <a:solidFill>
                  <a:schemeClr val="dk1"/>
                </a:solidFill>
                <a:sym typeface="Arial"/>
              </a:rPr>
              <a:t>2, </a:t>
            </a:r>
          </a:p>
          <a:p>
            <a:pPr lvl="0" algn="ctr"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3200" b="0" i="0" u="none" strike="noStrike" cap="none" baseline="30000" dirty="0">
                <a:solidFill>
                  <a:schemeClr val="dk1"/>
                </a:solidFill>
                <a:sym typeface="Arial"/>
              </a:rPr>
              <a:t>1</a:t>
            </a:r>
            <a:r>
              <a:rPr lang="pt-BR" sz="3200" dirty="0"/>
              <a:t> Discente do Curso de </a:t>
            </a:r>
            <a:r>
              <a:rPr lang="pt-BR" sz="3200" dirty="0" err="1"/>
              <a:t>xxxxxxxx</a:t>
            </a:r>
            <a:r>
              <a:rPr lang="pt-BR" sz="3200" dirty="0"/>
              <a:t> – Centro Universitário das Américas;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baseline="30000" dirty="0">
                <a:solidFill>
                  <a:schemeClr val="dk1"/>
                </a:solidFill>
              </a:rPr>
              <a:t>2 </a:t>
            </a:r>
            <a:r>
              <a:rPr lang="pt-BR" sz="3200" dirty="0"/>
              <a:t>Docente do Centro Universitário das Américas;</a:t>
            </a:r>
            <a:endParaRPr lang="en-US" sz="3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228</Words>
  <Application>Microsoft Office PowerPoint</Application>
  <PresentationFormat>Personalizar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Noto Sans Symbols</vt:lpstr>
      <vt:lpstr>Tema do Office</vt:lpstr>
      <vt:lpstr>1_Tema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FAM</dc:creator>
  <cp:lastModifiedBy>Ana Lucia Sanchez De Lima Ventura</cp:lastModifiedBy>
  <cp:revision>56</cp:revision>
  <dcterms:modified xsi:type="dcterms:W3CDTF">2026-04-27T12:58:34Z</dcterms:modified>
</cp:coreProperties>
</file>